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9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9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28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08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37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2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9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34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84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1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81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8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E69D-71A1-4155-8259-6EA4DDCE05B7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2305-C5BD-4ECB-ADA3-3E07DA204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0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onneur aux nouveaux résistants de la CGT ouvrière ! | L'Humani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/>
        </p:nvSpPr>
        <p:spPr>
          <a:xfrm>
            <a:off x="0" y="4849905"/>
            <a:ext cx="12192000" cy="200809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Pacte pour</a:t>
            </a:r>
          </a:p>
          <a:p>
            <a:r>
              <a:rPr lang="fr-FR" sz="7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l’avenir </a:t>
            </a:r>
            <a:r>
              <a:rPr lang="fr-FR" sz="7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VERALLIA</a:t>
            </a:r>
            <a:endParaRPr lang="fr-FR" sz="7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197224" y="-250027"/>
            <a:ext cx="12192000" cy="5099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Propositions </a:t>
            </a:r>
            <a:r>
              <a:rPr lang="fr-FR" sz="7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CGT</a:t>
            </a:r>
            <a:endParaRPr lang="fr-FR" sz="73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51" y="77314"/>
            <a:ext cx="136779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920" y="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2197586" y="3831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Avenir Social, Écologique et Économique :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 fontScale="77500" lnSpcReduction="20000"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Recherche de niches locales</a:t>
            </a:r>
            <a:endParaRPr lang="fr-FR" sz="3600" dirty="0"/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Montée en gamme grâce à la différenciation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Négocier un accord sur les reclassements et les départs anticipés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Avoir une réflexion sur l’implantation de dispositifs visant à réduire l’impact environnemental</a:t>
            </a:r>
          </a:p>
          <a:p>
            <a:pPr lvl="2"/>
            <a:r>
              <a:rPr lang="fr-FR" sz="3200" dirty="0" smtClean="0"/>
              <a:t>Réduire le transport</a:t>
            </a:r>
          </a:p>
          <a:p>
            <a:pPr lvl="2"/>
            <a:r>
              <a:rPr lang="fr-FR" sz="3200" dirty="0" smtClean="0"/>
              <a:t>Récupérer la chaleur des fours, des arches…</a:t>
            </a:r>
          </a:p>
          <a:p>
            <a:pPr lvl="2"/>
            <a:r>
              <a:rPr lang="fr-FR" sz="3200" dirty="0" smtClean="0"/>
              <a:t>Utiliser le fluvial pour le calcin quand c’est possible</a:t>
            </a:r>
          </a:p>
          <a:p>
            <a:pPr lvl="2"/>
            <a:r>
              <a:rPr lang="fr-FR" sz="3200" dirty="0" smtClean="0"/>
              <a:t>Etc…</a:t>
            </a: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onneur aux nouveaux résistants de la CGT ouvrière ! | L'Humani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/>
        </p:nvSpPr>
        <p:spPr>
          <a:xfrm>
            <a:off x="220868" y="4838250"/>
            <a:ext cx="12192000" cy="2008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? Remarques ?</a:t>
            </a:r>
            <a:endParaRPr lang="fr-FR" sz="7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/>
        </p:nvSpPr>
        <p:spPr>
          <a:xfrm>
            <a:off x="197224" y="-250027"/>
            <a:ext cx="12192000" cy="5099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  <a:endParaRPr lang="fr-FR" sz="73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51" y="77314"/>
            <a:ext cx="136779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920" y="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2197586" y="3831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 pacte social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/>
          </a:bodyPr>
          <a:lstStyle/>
          <a:p>
            <a:pPr lvl="1"/>
            <a:r>
              <a:rPr lang="fr-FR" sz="3600" dirty="0" smtClean="0"/>
              <a:t>Un engagement sur 3 ans</a:t>
            </a:r>
          </a:p>
          <a:p>
            <a:pPr lvl="1"/>
            <a:r>
              <a:rPr lang="fr-FR" sz="3600" dirty="0" smtClean="0"/>
              <a:t>La CGT s’engage à prioriser le dialogue social au conflit</a:t>
            </a:r>
            <a:endParaRPr lang="fr-FR" sz="3600" dirty="0"/>
          </a:p>
          <a:p>
            <a:pPr lvl="2"/>
            <a:r>
              <a:rPr lang="fr-FR" sz="3200" dirty="0" smtClean="0"/>
              <a:t>Mettre en place un lieu d’échange rapide sur les situations conflictuelles pour rechercher des solutions sans tomber dans la grève</a:t>
            </a:r>
          </a:p>
          <a:p>
            <a:pPr lvl="3"/>
            <a:r>
              <a:rPr lang="fr-FR" sz="3000" dirty="0" smtClean="0"/>
              <a:t>Au niveau local</a:t>
            </a:r>
          </a:p>
          <a:p>
            <a:pPr lvl="3"/>
            <a:r>
              <a:rPr lang="fr-FR" sz="3000" dirty="0" smtClean="0"/>
              <a:t>Au niveau central</a:t>
            </a:r>
            <a:endParaRPr lang="fr-FR" sz="3000" dirty="0"/>
          </a:p>
          <a:p>
            <a:pPr lvl="1"/>
            <a:r>
              <a:rPr lang="fr-FR" sz="3600" dirty="0" smtClean="0"/>
              <a:t>On entend par dialogue social : </a:t>
            </a:r>
          </a:p>
          <a:p>
            <a:pPr lvl="2"/>
            <a:r>
              <a:rPr lang="fr-FR" sz="3200" dirty="0" smtClean="0"/>
              <a:t>la négociation &lt;=&gt; pas la discussion</a:t>
            </a:r>
            <a:endParaRPr lang="fr-FR" sz="32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5199" y="1673075"/>
            <a:ext cx="7523181" cy="1325563"/>
          </a:xfrm>
        </p:spPr>
        <p:txBody>
          <a:bodyPr>
            <a:normAutofit/>
          </a:bodyPr>
          <a:lstStyle/>
          <a:p>
            <a:r>
              <a:rPr lang="fr-FR" sz="6600" b="1" dirty="0" smtClean="0"/>
              <a:t>Thèmes :</a:t>
            </a:r>
            <a:endParaRPr lang="fr-FR" sz="6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168968"/>
            <a:ext cx="10515600" cy="3116898"/>
          </a:xfrm>
        </p:spPr>
        <p:txBody>
          <a:bodyPr>
            <a:normAutofit/>
          </a:bodyPr>
          <a:lstStyle/>
          <a:p>
            <a:pPr lvl="1"/>
            <a:r>
              <a:rPr lang="fr-FR" sz="3600" dirty="0" smtClean="0"/>
              <a:t>Indice de base</a:t>
            </a:r>
          </a:p>
          <a:p>
            <a:pPr lvl="1"/>
            <a:r>
              <a:rPr lang="fr-FR" sz="3600" dirty="0" smtClean="0"/>
              <a:t>Pacte social</a:t>
            </a:r>
          </a:p>
          <a:p>
            <a:pPr lvl="1"/>
            <a:r>
              <a:rPr lang="fr-FR" sz="3600" dirty="0" smtClean="0"/>
              <a:t>Accord d’intéressement</a:t>
            </a:r>
          </a:p>
          <a:p>
            <a:pPr lvl="1"/>
            <a:r>
              <a:rPr lang="fr-FR" sz="3600" dirty="0" smtClean="0"/>
              <a:t>Condition de travail</a:t>
            </a:r>
          </a:p>
          <a:p>
            <a:pPr lvl="1"/>
            <a:r>
              <a:rPr lang="fr-FR" sz="3600" dirty="0" smtClean="0"/>
              <a:t>Avenir social, économique et écologique de Verallia </a:t>
            </a:r>
          </a:p>
          <a:p>
            <a:endParaRPr lang="fr-FR" sz="36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23301"/>
            <a:ext cx="12191999" cy="1325563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INDICE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Prendre l’Indice « EBITDA IFRS »</a:t>
            </a:r>
          </a:p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Si refus, l’Indice choisi devra :</a:t>
            </a:r>
          </a:p>
          <a:p>
            <a:pPr lvl="2"/>
            <a:r>
              <a:rPr lang="fr-FR" sz="3200" dirty="0" smtClean="0"/>
              <a:t>Que les salariés aient réellement la main dessus pour le faire varier</a:t>
            </a:r>
          </a:p>
          <a:p>
            <a:pPr lvl="2"/>
            <a:r>
              <a:rPr lang="fr-FR" sz="3200" dirty="0" smtClean="0"/>
              <a:t>Ne pas partir du Tonnage théorique, plutôt Tonnage Tiré</a:t>
            </a:r>
          </a:p>
          <a:p>
            <a:pPr lvl="2"/>
            <a:r>
              <a:rPr lang="fr-FR" sz="3200" dirty="0" smtClean="0"/>
              <a:t>Neutraliser certaines pertes de rendement</a:t>
            </a:r>
            <a:r>
              <a:rPr lang="fr-FR" sz="3600" dirty="0" smtClean="0"/>
              <a:t> </a:t>
            </a:r>
          </a:p>
          <a:p>
            <a:endParaRPr lang="fr-FR" sz="36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Maintien des capacités de Production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 lnSpcReduction="10000"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Les OS doivent avoir les dates de construction, allumage, réfections temporaires </a:t>
            </a:r>
            <a:r>
              <a:rPr lang="fr-FR" sz="3600" dirty="0"/>
              <a:t>et complètes </a:t>
            </a:r>
            <a:r>
              <a:rPr lang="fr-FR" dirty="0" smtClean="0"/>
              <a:t>(initialement prévues et modifiées)</a:t>
            </a:r>
            <a:endParaRPr lang="fr-FR" sz="3600" dirty="0" smtClean="0"/>
          </a:p>
          <a:p>
            <a:pPr lvl="1"/>
            <a:r>
              <a:rPr lang="fr-FR" sz="3600" dirty="0" smtClean="0"/>
              <a:t>Avoir l’état des fours et des feeders</a:t>
            </a:r>
          </a:p>
          <a:p>
            <a:pPr lvl="1"/>
            <a:r>
              <a:rPr lang="fr-FR" sz="3600" dirty="0" smtClean="0"/>
              <a:t>L’Engagement de la Direction doit être plus concret et plus long :</a:t>
            </a:r>
          </a:p>
          <a:p>
            <a:pPr lvl="2"/>
            <a:r>
              <a:rPr lang="fr-FR" sz="3200" dirty="0" smtClean="0"/>
              <a:t>Nombre de fours ; de machines ; </a:t>
            </a:r>
          </a:p>
          <a:p>
            <a:pPr lvl="2"/>
            <a:r>
              <a:rPr lang="fr-FR" sz="3200" dirty="0" smtClean="0"/>
              <a:t>Les effectifs ; </a:t>
            </a:r>
          </a:p>
          <a:p>
            <a:pPr lvl="2"/>
            <a:r>
              <a:rPr lang="fr-FR" sz="3200" dirty="0" smtClean="0"/>
              <a:t>Maintenir les capacités de production à proximité des clients</a:t>
            </a:r>
            <a:endParaRPr lang="fr-FR" sz="3600" dirty="0" smtClean="0"/>
          </a:p>
          <a:p>
            <a:endParaRPr lang="fr-FR" sz="36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 PAP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Les dépenses et / ou pertes de rendement liées aux décisions de la Direction doivent être neutralisées</a:t>
            </a:r>
          </a:p>
          <a:p>
            <a:endParaRPr lang="fr-FR" sz="36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Les Salaires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 fontScale="70000" lnSpcReduction="20000"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/>
              <a:t>Supprimer la non augmentation de salaire si l'indice n'est pas </a:t>
            </a:r>
            <a:r>
              <a:rPr lang="fr-FR" sz="3600" dirty="0" smtClean="0"/>
              <a:t>atteint</a:t>
            </a:r>
          </a:p>
          <a:p>
            <a:pPr lvl="1"/>
            <a:endParaRPr lang="fr-FR" sz="3200" b="1" dirty="0"/>
          </a:p>
          <a:p>
            <a:pPr lvl="1"/>
            <a:r>
              <a:rPr lang="fr-FR" sz="3600" dirty="0" smtClean="0"/>
              <a:t>Obligation de revaloriser les salaires si versement de dividendes</a:t>
            </a:r>
          </a:p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Si </a:t>
            </a:r>
            <a:r>
              <a:rPr lang="fr-FR" sz="3600" dirty="0"/>
              <a:t>indice atteint 	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=&gt;</a:t>
            </a:r>
            <a:r>
              <a:rPr lang="fr-FR" sz="3600" dirty="0" smtClean="0"/>
              <a:t> </a:t>
            </a:r>
            <a:r>
              <a:rPr lang="fr-FR" sz="3600" dirty="0"/>
              <a:t>Inflation + 0,5 % 	avec plancher de 30 €</a:t>
            </a:r>
          </a:p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Si </a:t>
            </a:r>
            <a:r>
              <a:rPr lang="fr-FR" sz="3600" dirty="0"/>
              <a:t>indice atteint + 0,5 % </a:t>
            </a:r>
            <a:r>
              <a:rPr lang="fr-FR" sz="3600" dirty="0" smtClean="0">
                <a:solidFill>
                  <a:srgbClr val="FF0000"/>
                </a:solidFill>
              </a:rPr>
              <a:t>=&gt;</a:t>
            </a:r>
            <a:r>
              <a:rPr lang="fr-FR" sz="3600" dirty="0" smtClean="0"/>
              <a:t> </a:t>
            </a:r>
            <a:r>
              <a:rPr lang="fr-FR" sz="3600" dirty="0"/>
              <a:t>Inflation + 1 % 	avec plancher de 40 €</a:t>
            </a:r>
          </a:p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Si </a:t>
            </a:r>
            <a:r>
              <a:rPr lang="fr-FR" sz="3600" dirty="0"/>
              <a:t>indice atteint + 1 % </a:t>
            </a:r>
            <a:r>
              <a:rPr lang="fr-FR" sz="3600"/>
              <a:t>	</a:t>
            </a:r>
            <a:r>
              <a:rPr lang="fr-FR" sz="3600" smtClean="0"/>
              <a:t> </a:t>
            </a:r>
            <a:r>
              <a:rPr lang="fr-FR" sz="3600" smtClean="0">
                <a:solidFill>
                  <a:srgbClr val="FF0000"/>
                </a:solidFill>
              </a:rPr>
              <a:t>=&gt;</a:t>
            </a:r>
            <a:r>
              <a:rPr lang="fr-FR" sz="3600" smtClean="0"/>
              <a:t> </a:t>
            </a:r>
            <a:r>
              <a:rPr lang="fr-FR" sz="3600" dirty="0"/>
              <a:t>Inflation + 1,5 % 	avec plancher de 50 </a:t>
            </a:r>
            <a:r>
              <a:rPr lang="fr-FR" sz="3600" dirty="0" smtClean="0"/>
              <a:t>€</a:t>
            </a:r>
          </a:p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Etc… par tranche de 0,5 %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Augmentation de la Prime de vacances de 35 SCR / an</a:t>
            </a: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L’Intéressement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 lnSpcReduction="10000"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La répartition </a:t>
            </a:r>
            <a:r>
              <a:rPr lang="fr-FR" sz="3600" dirty="0"/>
              <a:t>des richesses créées par les salariés doit être plus linéaire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/>
              <a:t>Il doit exister une corrélation entre la répartition faite aux actionnaires et aux salariés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/>
              <a:t>Il faut modifier l'indice lié au rendement qui prend également en compte le tonnage théorique </a:t>
            </a: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34510"/>
            <a:ext cx="11718555" cy="946667"/>
          </a:xfrm>
        </p:spPr>
        <p:txBody>
          <a:bodyPr>
            <a:normAutofit fontScale="90000"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Les Conditions de Travail :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3520"/>
            <a:ext cx="12192000" cy="4644480"/>
          </a:xfrm>
        </p:spPr>
        <p:txBody>
          <a:bodyPr>
            <a:normAutofit fontScale="77500" lnSpcReduction="20000"/>
          </a:bodyPr>
          <a:lstStyle/>
          <a:p>
            <a:pPr lvl="1"/>
            <a:endParaRPr lang="fr-FR" sz="3600" dirty="0" smtClean="0"/>
          </a:p>
          <a:p>
            <a:pPr lvl="1"/>
            <a:r>
              <a:rPr lang="fr-FR" sz="3600" dirty="0" smtClean="0"/>
              <a:t>Négocier une GPEC centrale &amp; locale par site</a:t>
            </a:r>
            <a:endParaRPr lang="fr-FR" sz="3600" dirty="0"/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Mettre en place des dispositifs pour réduire la pénibilité</a:t>
            </a:r>
          </a:p>
          <a:p>
            <a:pPr lvl="2"/>
            <a:r>
              <a:rPr lang="fr-FR" sz="3200" dirty="0" smtClean="0"/>
              <a:t>32h… 6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équipe…</a:t>
            </a:r>
            <a:endParaRPr lang="fr-FR" sz="3200" dirty="0"/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Négocier un accord sur le télétravail et le droit à la déconnexion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Négocier un accord « Chaleur »</a:t>
            </a:r>
          </a:p>
          <a:p>
            <a:pPr lvl="1"/>
            <a:endParaRPr lang="fr-FR" sz="3600" dirty="0"/>
          </a:p>
          <a:p>
            <a:pPr lvl="1"/>
            <a:r>
              <a:rPr lang="fr-FR" sz="3600" dirty="0" smtClean="0"/>
              <a:t>Jours enfants malades jusqu’à 16 ans et aller progressivement jusqu’à 5 jours</a:t>
            </a:r>
            <a:endParaRPr lang="fr-FR" sz="3600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04" y="2740"/>
            <a:ext cx="2169243" cy="122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Télécharger le logo de l'UGI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145" y="105785"/>
            <a:ext cx="136779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2187388" y="233082"/>
            <a:ext cx="8238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smtClean="0"/>
              <a:t>Coordination des Syndicats CGT de Verallia</a:t>
            </a:r>
          </a:p>
          <a:p>
            <a:pPr algn="ctr"/>
            <a:r>
              <a:rPr lang="fr-FR" sz="3400" b="1" dirty="0" smtClean="0">
                <a:solidFill>
                  <a:srgbClr val="FF0000"/>
                </a:solidFill>
              </a:rPr>
              <a:t>Votre Force pour l’avenir</a:t>
            </a:r>
            <a:endParaRPr lang="fr-FR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467</Words>
  <Application>Microsoft Office PowerPoint</Application>
  <PresentationFormat>Grand écran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Le pacte social :</vt:lpstr>
      <vt:lpstr>Thèmes :</vt:lpstr>
      <vt:lpstr>INDICE :</vt:lpstr>
      <vt:lpstr>Maintien des capacités de Production :</vt:lpstr>
      <vt:lpstr>Le PAP :</vt:lpstr>
      <vt:lpstr>Les Salaires :</vt:lpstr>
      <vt:lpstr>L’Intéressement :</vt:lpstr>
      <vt:lpstr>Les Conditions de Travail :</vt:lpstr>
      <vt:lpstr>Avenir Social, Écologique et Économique :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CGT</dc:creator>
  <cp:lastModifiedBy>Bride Christophe</cp:lastModifiedBy>
  <cp:revision>8</cp:revision>
  <dcterms:created xsi:type="dcterms:W3CDTF">2021-03-04T15:35:26Z</dcterms:created>
  <dcterms:modified xsi:type="dcterms:W3CDTF">2021-03-05T08:07:07Z</dcterms:modified>
</cp:coreProperties>
</file>